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58" y="6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3592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7118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8166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3597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9075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5912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518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6884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238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9237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2084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937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644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6787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1767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6147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08CEF-D8DB-4DE7-A620-0547FE2C58EA}" type="datetimeFigureOut">
              <a:rPr lang="tr-TR" smtClean="0"/>
              <a:t>23.06.2026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DB8680F-5C55-40F6-8A36-3E86935F1A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6879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187624" y="404664"/>
            <a:ext cx="6478488" cy="17526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11. SINIF </a:t>
            </a:r>
            <a:br>
              <a:rPr lang="tr-TR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TÜRK DİLİ VE EDEBİYATI</a:t>
            </a:r>
            <a:r>
              <a:rPr lang="tr-TR" sz="3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1187624" y="4552582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1. TEMA SUNUSU</a:t>
            </a:r>
            <a:endParaRPr lang="tr-TR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187624" y="3293368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BİR DİYECEĞİM VAR!</a:t>
            </a:r>
            <a:endParaRPr lang="tr-TR" sz="28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21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61079" y="620688"/>
            <a:ext cx="6589199" cy="1280890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TEMA AÇIKLAMASI</a:t>
            </a:r>
            <a:endParaRPr lang="tr-TR" sz="28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Calibri" pitchFamily="34" charset="0"/>
                <a:ea typeface="Calibri" pitchFamily="34" charset="0"/>
                <a:cs typeface="Calibri" pitchFamily="34" charset="0"/>
              </a:rPr>
              <a:t>B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u temada </a:t>
            </a:r>
            <a:r>
              <a:rPr lang="tr-TR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kendinizi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doğru ifade edebilmek, bir konuda görüş belirtmek, karşı tarafa bir mesajı iletmek amacıyla dili nasıl kullanmanız gerektiğini fark edeceksiniz.</a:t>
            </a:r>
          </a:p>
          <a:p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Temel amacı kişiye estetik zevk kazandırmak olan edebiyatın günlük hayatta iletişim sağlamadaki işlevini de kavrama imkânı bulacaksınız.</a:t>
            </a:r>
          </a:p>
          <a:p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Bu temada öğrendikleriniz, günlük hayatınızdaki iletişimlerinizde kendinizi daha etkin ve doğru ifade etmenizi kolaylaştıracaktır. </a:t>
            </a:r>
          </a:p>
        </p:txBody>
      </p:sp>
    </p:spTree>
    <p:extLst>
      <p:ext uri="{BB962C8B-B14F-4D97-AF65-F5344CB8AC3E}">
        <p14:creationId xmlns:p14="http://schemas.microsoft.com/office/powerpoint/2010/main" val="269188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ÖLÇME VE DEĞERLENDİRME KAPSAMI</a:t>
            </a:r>
            <a:endParaRPr lang="tr-TR" sz="28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Ölçme ve Değerlendirme kapsamında sizlerden</a:t>
            </a:r>
          </a:p>
          <a:p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kısa </a:t>
            </a:r>
            <a:r>
              <a:rPr lang="tr-TR" dirty="0">
                <a:latin typeface="Calibri" pitchFamily="34" charset="0"/>
                <a:ea typeface="Calibri" pitchFamily="34" charset="0"/>
                <a:cs typeface="Calibri" pitchFamily="34" charset="0"/>
              </a:rPr>
              <a:t>cevaplı soruları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cevaplamanız,</a:t>
            </a:r>
          </a:p>
          <a:p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açık </a:t>
            </a:r>
            <a:r>
              <a:rPr lang="tr-TR" dirty="0">
                <a:latin typeface="Calibri" pitchFamily="34" charset="0"/>
                <a:ea typeface="Calibri" pitchFamily="34" charset="0"/>
                <a:cs typeface="Calibri" pitchFamily="34" charset="0"/>
              </a:rPr>
              <a:t>uçlu soruları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cevaplamanız,</a:t>
            </a:r>
          </a:p>
          <a:p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zihin haritası, kavram haritası, T diyagramı, balık kılçığı diyagramı oluşturmanız,</a:t>
            </a:r>
          </a:p>
          <a:p>
            <a:r>
              <a:rPr lang="tr-TR" dirty="0">
                <a:latin typeface="Calibri" pitchFamily="34" charset="0"/>
                <a:ea typeface="Calibri" pitchFamily="34" charset="0"/>
                <a:cs typeface="Calibri" pitchFamily="34" charset="0"/>
              </a:rPr>
              <a:t>k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ontrol listesi,</a:t>
            </a:r>
            <a:r>
              <a:rPr lang="tr-TR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çıkış kartı, karşılaştırma tablosu, çalışma kâğıdı doldurmanız,</a:t>
            </a:r>
          </a:p>
          <a:p>
            <a:r>
              <a:rPr lang="tr-TR" dirty="0">
                <a:latin typeface="Calibri" pitchFamily="34" charset="0"/>
                <a:ea typeface="Calibri" pitchFamily="34" charset="0"/>
                <a:cs typeface="Calibri" pitchFamily="34" charset="0"/>
              </a:rPr>
              <a:t>ö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z değerlendirme ve akran değerlendirme yapmanız,</a:t>
            </a:r>
          </a:p>
          <a:p>
            <a:r>
              <a:rPr lang="tr-TR" dirty="0">
                <a:latin typeface="Calibri" pitchFamily="34" charset="0"/>
                <a:ea typeface="Calibri" pitchFamily="34" charset="0"/>
                <a:cs typeface="Calibri" pitchFamily="34" charset="0"/>
              </a:rPr>
              <a:t>konuşma ve yazma performans </a:t>
            </a:r>
            <a:r>
              <a:rPr lang="tr-TR">
                <a:latin typeface="Calibri" pitchFamily="34" charset="0"/>
                <a:ea typeface="Calibri" pitchFamily="34" charset="0"/>
                <a:cs typeface="Calibri" pitchFamily="34" charset="0"/>
              </a:rPr>
              <a:t>görevlerini </a:t>
            </a:r>
            <a:r>
              <a:rPr lang="tr-TR" smtClean="0">
                <a:latin typeface="Calibri" pitchFamily="34" charset="0"/>
                <a:ea typeface="Calibri" pitchFamily="34" charset="0"/>
                <a:cs typeface="Calibri" pitchFamily="34" charset="0"/>
              </a:rPr>
              <a:t>gerçekleştirmeniz,</a:t>
            </a:r>
            <a:endParaRPr lang="tr-TR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tema sonu ölçme ve değerlendirme sorularını cevaplamanız</a:t>
            </a:r>
          </a:p>
          <a:p>
            <a:pPr marL="0" indent="0">
              <a:buNone/>
            </a:pPr>
            <a:r>
              <a:rPr lang="tr-TR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istenmektedir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584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29231" y="404664"/>
            <a:ext cx="6589199" cy="1080120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METİN </a:t>
            </a:r>
            <a:r>
              <a:rPr lang="tr-TR" sz="20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TAHLİLİ-1 </a:t>
            </a:r>
            <a:r>
              <a:rPr lang="tr-TR" sz="2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(ANLAMA) OKUMA</a:t>
            </a:r>
            <a:br>
              <a:rPr lang="tr-TR" sz="2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</a:br>
            <a:r>
              <a:rPr lang="tr-TR" sz="20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1. </a:t>
            </a:r>
            <a:r>
              <a:rPr lang="tr-TR" sz="2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ANA METİN: </a:t>
            </a:r>
            <a:r>
              <a:rPr lang="tr-TR" sz="20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KARAGÖZ OYUNU (YAZICI)</a:t>
            </a:r>
            <a:endParaRPr lang="tr-TR" sz="2000" b="1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415" y="1556792"/>
            <a:ext cx="6591985" cy="453650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tr-TR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tr-TR" sz="29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Bu bölümde sizlerden	</a:t>
            </a:r>
          </a:p>
          <a:p>
            <a:r>
              <a:rPr lang="tr-TR" sz="2900" dirty="0">
                <a:latin typeface="Calibri" pitchFamily="34" charset="0"/>
                <a:ea typeface="Calibri" pitchFamily="34" charset="0"/>
                <a:cs typeface="Calibri" pitchFamily="34" charset="0"/>
              </a:rPr>
              <a:t>ön bilgilerinizden hareketle geleneksel Türk tiyatrosunun özelliklerini </a:t>
            </a:r>
            <a:r>
              <a:rPr lang="tr-TR" sz="29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hatırlamanız,</a:t>
            </a:r>
          </a:p>
          <a:p>
            <a:r>
              <a:rPr lang="tr-TR" sz="29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tiyatro metnine uygun okuma yöntem ve stratejisi ile metni okumanız,</a:t>
            </a:r>
          </a:p>
          <a:p>
            <a:r>
              <a:rPr lang="tr-TR" sz="29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metindeki söz varlığıyla ilgili çalışmaları yapmanız,</a:t>
            </a:r>
          </a:p>
          <a:p>
            <a:r>
              <a:rPr lang="tr-TR" sz="2900" dirty="0">
                <a:latin typeface="Calibri" pitchFamily="34" charset="0"/>
                <a:ea typeface="Calibri" pitchFamily="34" charset="0"/>
                <a:cs typeface="Calibri" pitchFamily="34" charset="0"/>
              </a:rPr>
              <a:t>m</a:t>
            </a:r>
            <a:r>
              <a:rPr lang="tr-TR" sz="29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etindeki tiplerin beden dili ve sözlerinden hareketle onların kişilik özelliklerini belirlemeniz,</a:t>
            </a:r>
          </a:p>
          <a:p>
            <a:r>
              <a:rPr lang="tr-TR" sz="29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Karagöz oyununun günümüzde varlığını sürdürmesinin nedenlerini öğrenmeniz,</a:t>
            </a:r>
          </a:p>
          <a:p>
            <a:r>
              <a:rPr lang="tr-TR" sz="29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metnin konu, tema ve iletileriyle ilgili tespitlerde bulunmanız,</a:t>
            </a:r>
          </a:p>
          <a:p>
            <a:r>
              <a:rPr lang="tr-TR" sz="2900" dirty="0">
                <a:latin typeface="Calibri" pitchFamily="34" charset="0"/>
                <a:ea typeface="Calibri" pitchFamily="34" charset="0"/>
                <a:cs typeface="Calibri" pitchFamily="34" charset="0"/>
              </a:rPr>
              <a:t>m</a:t>
            </a:r>
            <a:r>
              <a:rPr lang="tr-TR" sz="29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etne ait dramatik örgü unsurlarını tespit etmeniz,</a:t>
            </a:r>
          </a:p>
          <a:p>
            <a:r>
              <a:rPr lang="tr-TR" sz="2900" dirty="0">
                <a:latin typeface="Calibri" pitchFamily="34" charset="0"/>
                <a:ea typeface="Calibri" pitchFamily="34" charset="0"/>
                <a:cs typeface="Calibri" pitchFamily="34" charset="0"/>
              </a:rPr>
              <a:t>m</a:t>
            </a:r>
            <a:r>
              <a:rPr lang="tr-TR" sz="29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etindeki fiilimsileri ve bunların metinde hangi işlevlerde kullanıldığını belirlemeniz,</a:t>
            </a:r>
          </a:p>
          <a:p>
            <a:r>
              <a:rPr lang="tr-TR" sz="29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metindeki çatışmalarla ilgili çalışmaları yapmanız,</a:t>
            </a:r>
          </a:p>
          <a:p>
            <a:r>
              <a:rPr lang="tr-TR" sz="2900" dirty="0">
                <a:latin typeface="Calibri" pitchFamily="34" charset="0"/>
                <a:ea typeface="Calibri" pitchFamily="34" charset="0"/>
                <a:cs typeface="Calibri" pitchFamily="34" charset="0"/>
              </a:rPr>
              <a:t>m</a:t>
            </a:r>
            <a:r>
              <a:rPr lang="tr-TR" sz="29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etindeki çatışmalarla ilgili yaptığınız çalışmayı değerlendirmeniz</a:t>
            </a:r>
          </a:p>
          <a:p>
            <a:pPr marL="0" indent="0">
              <a:buNone/>
            </a:pPr>
            <a:r>
              <a:rPr lang="tr-TR" sz="29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beklenmektedir.</a:t>
            </a:r>
          </a:p>
          <a:p>
            <a:endParaRPr lang="tr-TR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97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6408712" cy="758952"/>
          </a:xfrm>
        </p:spPr>
        <p:txBody>
          <a:bodyPr>
            <a:noAutofit/>
          </a:bodyPr>
          <a:lstStyle/>
          <a:p>
            <a:r>
              <a:rPr lang="tr-TR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METİN TAHLİLİ-2 (ANLAMA) OKUMA</a:t>
            </a:r>
            <a:br>
              <a:rPr lang="tr-TR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</a:br>
            <a:r>
              <a:rPr lang="tr-TR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2. ANA METİN: MEKTUP (ÂLİ’YE MEKTUPLAR)</a:t>
            </a:r>
            <a:endParaRPr lang="tr-TR" sz="20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415" y="1772816"/>
            <a:ext cx="6591985" cy="453650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sz="22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Bu bölümde sizlerden</a:t>
            </a:r>
          </a:p>
          <a:p>
            <a:r>
              <a:rPr lang="tr-TR" sz="2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mektup türünün genel özelliklerini belirlemeniz,</a:t>
            </a:r>
          </a:p>
          <a:p>
            <a:r>
              <a:rPr lang="tr-TR" sz="2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mektup </a:t>
            </a:r>
            <a:r>
              <a:rPr lang="tr-TR" sz="2200" dirty="0">
                <a:latin typeface="Calibri" pitchFamily="34" charset="0"/>
                <a:ea typeface="Calibri" pitchFamily="34" charset="0"/>
                <a:cs typeface="Calibri" pitchFamily="34" charset="0"/>
              </a:rPr>
              <a:t>metnine uygun okuma yöntem ve stratejisi ile metni </a:t>
            </a:r>
            <a:r>
              <a:rPr lang="tr-TR" sz="2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okumanız,</a:t>
            </a:r>
          </a:p>
          <a:p>
            <a:r>
              <a:rPr lang="tr-TR" sz="2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metindeki söz varlığıyla ilgili çalışmaları yapmanız,</a:t>
            </a:r>
          </a:p>
          <a:p>
            <a:r>
              <a:rPr lang="tr-TR" sz="2200" dirty="0">
                <a:latin typeface="Calibri" pitchFamily="34" charset="0"/>
                <a:ea typeface="Calibri" pitchFamily="34" charset="0"/>
                <a:cs typeface="Calibri" pitchFamily="34" charset="0"/>
              </a:rPr>
              <a:t>metnin konu, tema ve iletileriyle ilgili tespitlerde </a:t>
            </a:r>
            <a:r>
              <a:rPr lang="tr-TR" sz="2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bulunmanız,</a:t>
            </a:r>
          </a:p>
          <a:p>
            <a:r>
              <a:rPr lang="tr-TR" sz="2200" dirty="0">
                <a:latin typeface="Calibri" pitchFamily="34" charset="0"/>
                <a:ea typeface="Calibri" pitchFamily="34" charset="0"/>
                <a:cs typeface="Calibri" pitchFamily="34" charset="0"/>
              </a:rPr>
              <a:t>m</a:t>
            </a:r>
            <a:r>
              <a:rPr lang="tr-TR" sz="2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etinde kullanılan anlatım biçimlerini ve düşünceyi geliştirme yollarını belirlemeniz,</a:t>
            </a:r>
          </a:p>
          <a:p>
            <a:r>
              <a:rPr lang="tr-TR" sz="2200" dirty="0">
                <a:latin typeface="Calibri" pitchFamily="34" charset="0"/>
                <a:ea typeface="Calibri" pitchFamily="34" charset="0"/>
                <a:cs typeface="Calibri" pitchFamily="34" charset="0"/>
              </a:rPr>
              <a:t>m</a:t>
            </a:r>
            <a:r>
              <a:rPr lang="tr-TR" sz="2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etinle yazar arasındaki ilişkiyi açıklamanız,</a:t>
            </a:r>
          </a:p>
          <a:p>
            <a:r>
              <a:rPr lang="tr-TR" sz="2200" dirty="0">
                <a:latin typeface="Calibri" pitchFamily="34" charset="0"/>
                <a:ea typeface="Calibri" pitchFamily="34" charset="0"/>
                <a:cs typeface="Calibri" pitchFamily="34" charset="0"/>
              </a:rPr>
              <a:t>m</a:t>
            </a:r>
            <a:r>
              <a:rPr lang="tr-TR" sz="2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etnin hangi mektup türünü örneklediğini tespit etmeniz,</a:t>
            </a:r>
          </a:p>
          <a:p>
            <a:r>
              <a:rPr lang="tr-TR" sz="2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metni farklı tür ve içerikteki bir metinle karşılaştırmanız,</a:t>
            </a:r>
          </a:p>
          <a:p>
            <a:r>
              <a:rPr lang="tr-TR" sz="2200" dirty="0">
                <a:latin typeface="Calibri" pitchFamily="34" charset="0"/>
                <a:ea typeface="Calibri" pitchFamily="34" charset="0"/>
                <a:cs typeface="Calibri" pitchFamily="34" charset="0"/>
              </a:rPr>
              <a:t>m</a:t>
            </a:r>
            <a:r>
              <a:rPr lang="tr-TR" sz="2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etnin yapı unsurlarını belirlemeniz,</a:t>
            </a:r>
          </a:p>
          <a:p>
            <a:r>
              <a:rPr lang="tr-TR" sz="2200" dirty="0">
                <a:latin typeface="Calibri" pitchFamily="34" charset="0"/>
                <a:ea typeface="Calibri" pitchFamily="34" charset="0"/>
                <a:cs typeface="Calibri" pitchFamily="34" charset="0"/>
              </a:rPr>
              <a:t>m</a:t>
            </a:r>
            <a:r>
              <a:rPr lang="tr-TR" sz="2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etnin tarih, sosyoloji ve psikoloji disiplinleriyle ilişkisini çözümlemeniz,</a:t>
            </a:r>
          </a:p>
          <a:p>
            <a:r>
              <a:rPr lang="tr-TR" sz="2200" dirty="0">
                <a:latin typeface="Calibri" pitchFamily="34" charset="0"/>
                <a:ea typeface="Calibri" pitchFamily="34" charset="0"/>
                <a:cs typeface="Calibri" pitchFamily="34" charset="0"/>
              </a:rPr>
              <a:t>m</a:t>
            </a:r>
            <a:r>
              <a:rPr lang="tr-TR" sz="2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etni kendi beğeni ölçütlerinizle değerlendirmeniz,</a:t>
            </a:r>
          </a:p>
          <a:p>
            <a:r>
              <a:rPr lang="tr-TR" sz="2200" dirty="0">
                <a:latin typeface="Calibri" pitchFamily="34" charset="0"/>
                <a:ea typeface="Calibri" pitchFamily="34" charset="0"/>
                <a:cs typeface="Calibri" pitchFamily="34" charset="0"/>
              </a:rPr>
              <a:t>b</a:t>
            </a:r>
            <a:r>
              <a:rPr lang="tr-TR" sz="22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ir kuruma dilekçe yazmanız</a:t>
            </a:r>
          </a:p>
          <a:p>
            <a:pPr marL="0" indent="0">
              <a:buNone/>
            </a:pPr>
            <a:r>
              <a:rPr lang="tr-TR" sz="22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istenmektedir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  <a:p>
            <a:endParaRPr lang="tr-TR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tr-TR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28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EDEBİYAT ATÖLYESİ-1 (ANLATMA) KONUŞMA</a:t>
            </a:r>
            <a:endParaRPr lang="tr-TR" sz="20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91680" y="1700808"/>
            <a:ext cx="6591985" cy="44644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SÖZLÜ İLETİŞİM ENGELLERİNİ KONU ALAN BİR DRAMA SERGİLEYEBİLME</a:t>
            </a:r>
          </a:p>
          <a:p>
            <a:pPr marL="0" indent="0">
              <a:buNone/>
            </a:pPr>
            <a:r>
              <a:rPr lang="tr-TR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 </a:t>
            </a:r>
            <a:r>
              <a:rPr lang="tr-TR" sz="14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bölümde sizlerden</a:t>
            </a:r>
          </a:p>
          <a:p>
            <a:r>
              <a:rPr lang="tr-TR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doğru bir iletişimin nitelikleri hakkında görüşlerinizi bildirmeniz,</a:t>
            </a:r>
          </a:p>
          <a:p>
            <a:r>
              <a:rPr lang="tr-TR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canlandırmanıza uygun yöntem ve stratejiyi belirlemeniz,</a:t>
            </a:r>
          </a:p>
          <a:p>
            <a:r>
              <a:rPr lang="tr-TR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canlandırmanızın konusunu ve amacını tespit etmeniz</a:t>
            </a:r>
            <a:r>
              <a:rPr lang="tr-TR" sz="14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,</a:t>
            </a:r>
            <a:endParaRPr lang="tr-TR" sz="14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tr-TR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grup çalışmasının gereklerine uygun olarak görevinizi özveriyle yerine getirmeniz,</a:t>
            </a:r>
          </a:p>
          <a:p>
            <a:r>
              <a:rPr lang="tr-TR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canlandırma planınızı hazırlayarak ön çalışma yapmanız,</a:t>
            </a:r>
          </a:p>
          <a:p>
            <a:r>
              <a:rPr lang="tr-TR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canlandırmanızda uygun görsel ve işitsel ögelere yer vermeniz,</a:t>
            </a:r>
          </a:p>
          <a:p>
            <a:r>
              <a:rPr lang="tr-TR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beden </a:t>
            </a:r>
            <a:r>
              <a:rPr lang="tr-TR" sz="14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dilini ve </a:t>
            </a:r>
            <a:r>
              <a:rPr lang="tr-TR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mekânı etkili kullanmanız,</a:t>
            </a:r>
          </a:p>
          <a:p>
            <a:r>
              <a:rPr lang="tr-TR" sz="14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Türkçenin </a:t>
            </a:r>
            <a:r>
              <a:rPr lang="tr-TR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dil, yapı ve anlatım özelliklerini etkili kullanmanız,</a:t>
            </a:r>
          </a:p>
          <a:p>
            <a:r>
              <a:rPr lang="tr-TR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canlandırma sonrasında kendinizi ve grup arkadaşlarınızdan birini değerlendirmeniz</a:t>
            </a:r>
          </a:p>
          <a:p>
            <a:pPr marL="0" indent="0">
              <a:buNone/>
            </a:pPr>
            <a:r>
              <a:rPr lang="tr-TR" sz="14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sz="14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istenmektedir.</a:t>
            </a:r>
            <a:endParaRPr lang="tr-TR" sz="14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tr-TR" sz="12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 algn="ctr">
              <a:buNone/>
            </a:pPr>
            <a:endParaRPr lang="tr-TR" sz="12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tr-TR" sz="12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512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488832" cy="648072"/>
          </a:xfrm>
        </p:spPr>
        <p:txBody>
          <a:bodyPr>
            <a:noAutofit/>
          </a:bodyPr>
          <a:lstStyle/>
          <a:p>
            <a:r>
              <a:rPr lang="tr-TR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METİN </a:t>
            </a:r>
            <a:r>
              <a:rPr lang="tr-TR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TAHLİLİ-3 (ANLAMA) </a:t>
            </a:r>
            <a:r>
              <a:rPr lang="tr-TR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DİNLEME / İZLEME</a:t>
            </a:r>
            <a:r>
              <a:rPr lang="tr-TR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/>
            </a:r>
            <a:br>
              <a:rPr lang="tr-TR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</a:br>
            <a:r>
              <a:rPr lang="tr-TR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3</a:t>
            </a:r>
            <a:r>
              <a:rPr lang="tr-TR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. ANA METİN: DEĞİŞEN İLETİŞİM ARAÇLARININ HAYATIMIZDAKİ </a:t>
            </a:r>
            <a:r>
              <a:rPr lang="tr-TR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YERİ</a:t>
            </a:r>
            <a:endParaRPr lang="tr-TR" sz="2000" b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7624" y="1916832"/>
            <a:ext cx="7618048" cy="4182216"/>
          </a:xfrm>
        </p:spPr>
        <p:txBody>
          <a:bodyPr>
            <a:normAutofit fontScale="55000" lnSpcReduction="20000"/>
          </a:bodyPr>
          <a:lstStyle/>
          <a:p>
            <a:pPr marL="274320" lvl="1" indent="0">
              <a:buNone/>
            </a:pPr>
            <a:r>
              <a:rPr lang="tr-TR" sz="27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Bu bölümde sizlerden</a:t>
            </a:r>
          </a:p>
          <a:p>
            <a:pPr lvl="1">
              <a:buClr>
                <a:schemeClr val="accent1"/>
              </a:buClr>
              <a:buFont typeface="Wingdings" pitchFamily="2" charset="2"/>
              <a:buChar char=""/>
            </a:pPr>
            <a:r>
              <a:rPr lang="tr-TR" sz="27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dilin </a:t>
            </a:r>
            <a:r>
              <a:rPr lang="tr-TR" sz="27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etkili ve güzel kullanılmasının iletişimdeki önemini açıklamanız</a:t>
            </a:r>
            <a:r>
              <a:rPr lang="tr-TR" sz="27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</a:t>
            </a:r>
          </a:p>
          <a:p>
            <a:pPr lvl="1">
              <a:buClr>
                <a:schemeClr val="accent1"/>
              </a:buClr>
              <a:buFont typeface="Wingdings" pitchFamily="2" charset="2"/>
              <a:buChar char=""/>
            </a:pPr>
            <a:r>
              <a:rPr lang="tr-TR" sz="27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mektup ve e-postalarda kullanılan hitapların benzer ve farklı yönlerini belirlemeniz,</a:t>
            </a:r>
          </a:p>
          <a:p>
            <a:pPr lvl="1">
              <a:buClr>
                <a:schemeClr val="accent1"/>
              </a:buClr>
              <a:buFont typeface="Wingdings" pitchFamily="2" charset="2"/>
              <a:buChar char=""/>
            </a:pPr>
            <a:r>
              <a:rPr lang="tr-TR" sz="27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geçmişten günümüze kullanılan iletişim araçlarıyla ilgili araştırma yapmanız,</a:t>
            </a:r>
            <a:endParaRPr lang="tr-TR" sz="270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1">
              <a:buClr>
                <a:schemeClr val="accent1"/>
              </a:buClr>
              <a:buFont typeface="Wingdings" pitchFamily="2" charset="2"/>
              <a:buChar char=""/>
            </a:pPr>
            <a:r>
              <a:rPr lang="tr-TR" sz="27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uygun yöntem ve stratejiyle çok modlu metni </a:t>
            </a:r>
            <a:r>
              <a:rPr lang="tr-TR" sz="27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dinlemeniz / izlemeniz</a:t>
            </a:r>
            <a:r>
              <a:rPr lang="tr-TR" sz="27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</a:t>
            </a:r>
          </a:p>
          <a:p>
            <a:pPr lvl="1">
              <a:buClr>
                <a:schemeClr val="accent1"/>
              </a:buClr>
              <a:buFont typeface="Wingdings" pitchFamily="2" charset="2"/>
              <a:buChar char=""/>
            </a:pPr>
            <a:r>
              <a:rPr lang="tr-TR" sz="27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</a:t>
            </a:r>
            <a:r>
              <a:rPr lang="tr-TR" sz="27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etindeki söz varlığıyla ilgili çalışmalar yapmanız,</a:t>
            </a:r>
          </a:p>
          <a:p>
            <a:pPr lvl="1">
              <a:buClr>
                <a:schemeClr val="accent1"/>
              </a:buClr>
              <a:buFont typeface="Wingdings" pitchFamily="2" charset="2"/>
              <a:buChar char=""/>
            </a:pPr>
            <a:r>
              <a:rPr lang="tr-TR" sz="27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</a:t>
            </a:r>
            <a:r>
              <a:rPr lang="tr-TR" sz="27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etnin konu, tema ve iletileriyle ilgili tespitlerde bulunmanız,</a:t>
            </a:r>
          </a:p>
          <a:p>
            <a:pPr lvl="1">
              <a:buClr>
                <a:schemeClr val="accent1"/>
              </a:buClr>
              <a:buFont typeface="Wingdings" pitchFamily="2" charset="2"/>
              <a:buChar char=""/>
            </a:pPr>
            <a:r>
              <a:rPr lang="tr-TR" sz="27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g</a:t>
            </a:r>
            <a:r>
              <a:rPr lang="tr-TR" sz="27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elecekte iletişim alanında hangi gelişmelerin olabileceği hakkında fikir taraması gerçekleştirmeniz,</a:t>
            </a:r>
          </a:p>
          <a:p>
            <a:pPr lvl="1">
              <a:buClr>
                <a:schemeClr val="accent1"/>
              </a:buClr>
              <a:buFont typeface="Wingdings" pitchFamily="2" charset="2"/>
              <a:buChar char=""/>
            </a:pPr>
            <a:r>
              <a:rPr lang="tr-TR" sz="27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iletişim engellerinin nasıl ortadan kaldırılacağıyla ilgili çıkarım yapmanız,</a:t>
            </a:r>
          </a:p>
          <a:p>
            <a:pPr lvl="1">
              <a:buClr>
                <a:schemeClr val="accent1"/>
              </a:buClr>
              <a:buFont typeface="Wingdings" pitchFamily="2" charset="2"/>
              <a:buChar char=""/>
            </a:pPr>
            <a:r>
              <a:rPr lang="tr-TR" sz="27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</a:t>
            </a:r>
            <a:r>
              <a:rPr lang="tr-TR" sz="27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etinde iletişimin etkili olmasını sağlayan unsurları bulmanız,</a:t>
            </a:r>
          </a:p>
          <a:p>
            <a:pPr lvl="1">
              <a:buClr>
                <a:schemeClr val="accent1"/>
              </a:buClr>
              <a:buFont typeface="Wingdings" pitchFamily="2" charset="2"/>
              <a:buChar char=""/>
            </a:pPr>
            <a:r>
              <a:rPr lang="tr-TR" sz="27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</a:t>
            </a:r>
            <a:r>
              <a:rPr lang="tr-TR" sz="27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etne dair olumlu ve olumsuz görüşlerinizi belirterek değerlendirme yapmanız</a:t>
            </a:r>
            <a:endParaRPr lang="tr-TR" sz="28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274320" lvl="1" indent="0">
              <a:buClr>
                <a:schemeClr val="accent1"/>
              </a:buClr>
              <a:buNone/>
            </a:pPr>
            <a:r>
              <a:rPr lang="tr-TR" sz="27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beklenmektedir.</a:t>
            </a:r>
          </a:p>
          <a:p>
            <a:pPr marL="274320" lvl="1" indent="0">
              <a:buNone/>
            </a:pPr>
            <a:endParaRPr lang="tr-TR" sz="270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85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75656" y="692696"/>
            <a:ext cx="6589199" cy="1280890"/>
          </a:xfrm>
        </p:spPr>
        <p:txBody>
          <a:bodyPr>
            <a:normAutofit/>
          </a:bodyPr>
          <a:lstStyle/>
          <a:p>
            <a:r>
              <a:rPr lang="tr-TR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EDEBİYAT </a:t>
            </a:r>
            <a:r>
              <a:rPr lang="tr-TR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ATÖLYESİ-2 </a:t>
            </a:r>
            <a:r>
              <a:rPr lang="tr-TR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(ANLATMA) </a:t>
            </a:r>
            <a:r>
              <a:rPr lang="tr-TR" sz="20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YAZMA</a:t>
            </a:r>
            <a:endParaRPr lang="tr-TR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75656" y="1556792"/>
            <a:ext cx="6591985" cy="489654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tr-TR" sz="7200" b="1" dirty="0" smtClean="0"/>
          </a:p>
          <a:p>
            <a:pPr marL="0" indent="0" algn="ctr">
              <a:buNone/>
            </a:pPr>
            <a:r>
              <a:rPr lang="tr-TR" sz="7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MEKTUP VE E-POSTA İLE İLGİLİ ÖĞRENİLENLERİ VE YAZMA BECERİLERİNİ KULLANARAK BİR E-POSTA YAZABİLME</a:t>
            </a:r>
          </a:p>
          <a:p>
            <a:pPr marL="0" indent="0">
              <a:buNone/>
            </a:pPr>
            <a:r>
              <a:rPr lang="tr-TR" sz="56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 </a:t>
            </a:r>
            <a:r>
              <a:rPr lang="tr-TR" sz="56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bölümde sizlerden</a:t>
            </a:r>
          </a:p>
          <a:p>
            <a:r>
              <a:rPr lang="tr-TR" sz="5600" dirty="0">
                <a:latin typeface="Calibri" pitchFamily="34" charset="0"/>
                <a:ea typeface="Calibri" pitchFamily="34" charset="0"/>
                <a:cs typeface="Calibri" pitchFamily="34" charset="0"/>
              </a:rPr>
              <a:t>y</a:t>
            </a:r>
            <a:r>
              <a:rPr lang="tr-TR" sz="5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azınıza uygun </a:t>
            </a:r>
            <a:r>
              <a:rPr lang="tr-TR" sz="5600" dirty="0">
                <a:latin typeface="Calibri" pitchFamily="34" charset="0"/>
                <a:ea typeface="Calibri" pitchFamily="34" charset="0"/>
                <a:cs typeface="Calibri" pitchFamily="34" charset="0"/>
              </a:rPr>
              <a:t>yöntem ve </a:t>
            </a:r>
            <a:r>
              <a:rPr lang="tr-TR" sz="5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stratejiyi </a:t>
            </a:r>
            <a:r>
              <a:rPr lang="tr-TR" sz="5600" dirty="0">
                <a:latin typeface="Calibri" pitchFamily="34" charset="0"/>
                <a:ea typeface="Calibri" pitchFamily="34" charset="0"/>
                <a:cs typeface="Calibri" pitchFamily="34" charset="0"/>
              </a:rPr>
              <a:t>belirlemeniz</a:t>
            </a:r>
            <a:r>
              <a:rPr lang="tr-TR" sz="5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,</a:t>
            </a:r>
          </a:p>
          <a:p>
            <a:r>
              <a:rPr lang="tr-TR" sz="5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yazınızın </a:t>
            </a:r>
            <a:r>
              <a:rPr lang="tr-TR" sz="5600" dirty="0">
                <a:latin typeface="Calibri" pitchFamily="34" charset="0"/>
                <a:ea typeface="Calibri" pitchFamily="34" charset="0"/>
                <a:cs typeface="Calibri" pitchFamily="34" charset="0"/>
              </a:rPr>
              <a:t>konusunu ve amacını tespit </a:t>
            </a:r>
            <a:r>
              <a:rPr lang="tr-TR" sz="5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etmeniz,</a:t>
            </a:r>
            <a:endParaRPr lang="tr-TR" sz="5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tr-TR" sz="5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yazınızı </a:t>
            </a:r>
            <a:r>
              <a:rPr lang="tr-TR" sz="5600" dirty="0">
                <a:latin typeface="Calibri" pitchFamily="34" charset="0"/>
                <a:ea typeface="Calibri" pitchFamily="34" charset="0"/>
                <a:cs typeface="Calibri" pitchFamily="34" charset="0"/>
              </a:rPr>
              <a:t>bir plan çerçevesinde oluşturmanız</a:t>
            </a:r>
            <a:r>
              <a:rPr lang="tr-TR" sz="5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,</a:t>
            </a:r>
          </a:p>
          <a:p>
            <a:r>
              <a:rPr lang="tr-TR" sz="5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yazınızda iletişim ve e-posta hakkında öğrendiklerinizden yararlanmanız,</a:t>
            </a:r>
          </a:p>
          <a:p>
            <a:r>
              <a:rPr lang="tr-TR" sz="5600" dirty="0">
                <a:latin typeface="Calibri" pitchFamily="34" charset="0"/>
                <a:ea typeface="Calibri" pitchFamily="34" charset="0"/>
                <a:cs typeface="Calibri" pitchFamily="34" charset="0"/>
              </a:rPr>
              <a:t>y</a:t>
            </a:r>
            <a:r>
              <a:rPr lang="tr-TR" sz="5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azınızda müzik, video, resim, metin vb. ek belgelere de yer vermeniz,</a:t>
            </a:r>
          </a:p>
          <a:p>
            <a:r>
              <a:rPr lang="tr-TR" sz="5600" dirty="0">
                <a:latin typeface="Calibri" pitchFamily="34" charset="0"/>
                <a:ea typeface="Calibri" pitchFamily="34" charset="0"/>
                <a:cs typeface="Calibri" pitchFamily="34" charset="0"/>
              </a:rPr>
              <a:t>y</a:t>
            </a:r>
            <a:r>
              <a:rPr lang="tr-TR" sz="5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azınızda karşılaştırma </a:t>
            </a:r>
            <a:r>
              <a:rPr lang="tr-TR" sz="5600" dirty="0">
                <a:latin typeface="Calibri" pitchFamily="34" charset="0"/>
                <a:ea typeface="Calibri" pitchFamily="34" charset="0"/>
                <a:cs typeface="Calibri" pitchFamily="34" charset="0"/>
              </a:rPr>
              <a:t>içeren iletiler oluşturup yazınızın içeriğini </a:t>
            </a:r>
            <a:r>
              <a:rPr lang="tr-TR" sz="5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düzenlemeniz,</a:t>
            </a:r>
          </a:p>
          <a:p>
            <a:r>
              <a:rPr lang="tr-TR" sz="5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yazmayı </a:t>
            </a:r>
            <a:r>
              <a:rPr lang="tr-TR" sz="5600" dirty="0">
                <a:latin typeface="Calibri" pitchFamily="34" charset="0"/>
                <a:ea typeface="Calibri" pitchFamily="34" charset="0"/>
                <a:cs typeface="Calibri" pitchFamily="34" charset="0"/>
              </a:rPr>
              <a:t>başlatma, sürdürme ve bitirme ifadelerini etkili biçimde kullanmaya özen </a:t>
            </a:r>
            <a:r>
              <a:rPr lang="tr-TR" sz="5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göstermeniz,</a:t>
            </a:r>
            <a:endParaRPr lang="tr-TR" sz="5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tr-TR" sz="5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Türkçenin yazım ve noktalama kurallarına uymanız, dil </a:t>
            </a:r>
            <a:r>
              <a:rPr lang="tr-TR" sz="5600" dirty="0">
                <a:latin typeface="Calibri" pitchFamily="34" charset="0"/>
                <a:ea typeface="Calibri" pitchFamily="34" charset="0"/>
                <a:cs typeface="Calibri" pitchFamily="34" charset="0"/>
              </a:rPr>
              <a:t>ve anlatım özelliklerine uygun yazmanız,</a:t>
            </a:r>
          </a:p>
          <a:p>
            <a:r>
              <a:rPr lang="tr-TR" sz="5600" dirty="0">
                <a:latin typeface="Calibri" pitchFamily="34" charset="0"/>
                <a:ea typeface="Calibri" pitchFamily="34" charset="0"/>
                <a:cs typeface="Calibri" pitchFamily="34" charset="0"/>
              </a:rPr>
              <a:t>yazma çalışmanızı sınıfta arkadaşlarınıza sunmanız,</a:t>
            </a:r>
          </a:p>
          <a:p>
            <a:r>
              <a:rPr lang="tr-TR" sz="5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yaptığınız </a:t>
            </a:r>
            <a:r>
              <a:rPr lang="tr-TR" sz="5600" dirty="0">
                <a:latin typeface="Calibri" pitchFamily="34" charset="0"/>
                <a:ea typeface="Calibri" pitchFamily="34" charset="0"/>
                <a:cs typeface="Calibri" pitchFamily="34" charset="0"/>
              </a:rPr>
              <a:t>yazma çalışmasını değerlendirmeniz</a:t>
            </a:r>
          </a:p>
          <a:p>
            <a:pPr marL="0" indent="0">
              <a:buNone/>
            </a:pPr>
            <a:r>
              <a:rPr lang="tr-TR" sz="56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i</a:t>
            </a:r>
            <a:r>
              <a:rPr lang="tr-TR" sz="56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stenmektedir.</a:t>
            </a:r>
          </a:p>
        </p:txBody>
      </p:sp>
    </p:spTree>
    <p:extLst>
      <p:ext uri="{BB962C8B-B14F-4D97-AF65-F5344CB8AC3E}">
        <p14:creationId xmlns:p14="http://schemas.microsoft.com/office/powerpoint/2010/main" val="302026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453</TotalTime>
  <Words>696</Words>
  <Application>Microsoft Office PowerPoint</Application>
  <PresentationFormat>Ekran Gösterisi (4:3)</PresentationFormat>
  <Paragraphs>91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Wingdings</vt:lpstr>
      <vt:lpstr>Wingdings 3</vt:lpstr>
      <vt:lpstr>Duman</vt:lpstr>
      <vt:lpstr>11. SINIF  TÜRK DİLİ VE EDEBİYATI </vt:lpstr>
      <vt:lpstr>TEMA AÇIKLAMASI</vt:lpstr>
      <vt:lpstr>ÖLÇME VE DEĞERLENDİRME KAPSAMI</vt:lpstr>
      <vt:lpstr>METİN TAHLİLİ-1 (ANLAMA) OKUMA 1. ANA METİN: KARAGÖZ OYUNU (YAZICI)</vt:lpstr>
      <vt:lpstr>METİN TAHLİLİ-2 (ANLAMA) OKUMA 2. ANA METİN: MEKTUP (ÂLİ’YE MEKTUPLAR)</vt:lpstr>
      <vt:lpstr>EDEBİYAT ATÖLYESİ-1 (ANLATMA) KONUŞMA</vt:lpstr>
      <vt:lpstr>METİN TAHLİLİ-3 (ANLAMA) DİNLEME / İZLEME 3. ANA METİN: DEĞİŞEN İLETİŞİM ARAÇLARININ HAYATIMIZDAKİ YERİ</vt:lpstr>
      <vt:lpstr>EDEBİYAT ATÖLYESİ-2 (ANLATMA) YAZMA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SINIF  TÜRK DİLİ VE EDEBİYATI</dc:title>
  <dc:creator>Hadime</dc:creator>
  <cp:lastModifiedBy>Mhmt</cp:lastModifiedBy>
  <cp:revision>112</cp:revision>
  <dcterms:created xsi:type="dcterms:W3CDTF">2025-01-31T11:37:22Z</dcterms:created>
  <dcterms:modified xsi:type="dcterms:W3CDTF">2026-06-23T12:48:43Z</dcterms:modified>
</cp:coreProperties>
</file>